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60" r:id="rId5"/>
    <p:sldId id="261" r:id="rId6"/>
    <p:sldId id="259" r:id="rId7"/>
    <p:sldId id="272" r:id="rId8"/>
    <p:sldId id="262" r:id="rId9"/>
    <p:sldId id="264" r:id="rId10"/>
    <p:sldId id="263" r:id="rId11"/>
    <p:sldId id="271" r:id="rId12"/>
    <p:sldId id="265" r:id="rId13"/>
    <p:sldId id="268" r:id="rId14"/>
    <p:sldId id="269" r:id="rId15"/>
    <p:sldId id="270" r:id="rId16"/>
    <p:sldId id="266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4E47D-DE2B-4BFB-B5A1-AF3E0DB60226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2A13A6-6035-43D7-880D-5AE13651E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846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A13A6-6035-43D7-880D-5AE13651ED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A13A6-6035-43D7-880D-5AE13651ED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985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E09F004-9EBF-45A4-94B9-D1F2D36A89B7}" type="datetimeFigureOut">
              <a:rPr lang="hu-HU" smtClean="0"/>
              <a:t>2025. 10. 15.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680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68181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507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5176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880814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0687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7011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2645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310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74910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095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90802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2025. 10. 15.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804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2025. 10. 15.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649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2025. 10. 15.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92654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184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32396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E09F004-9EBF-45A4-94B9-D1F2D36A89B7}" type="datetimeFigureOut">
              <a:rPr lang="hu-HU" smtClean="0"/>
              <a:t>2025. 10. 15.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00674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trello.com/b/hM2N6foj/2025-szfm-tabla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ucuteled/2025-SZF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 sz="6600" b="1" dirty="0"/>
              <a:t>2025 SZFM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u-HU" dirty="0"/>
              <a:t>GROUP 3 PROJEKTMUNKA</a:t>
            </a:r>
          </a:p>
          <a:p>
            <a:endParaRPr lang="hu-HU" dirty="0"/>
          </a:p>
          <a:p>
            <a:endParaRPr lang="hu-HU" dirty="0"/>
          </a:p>
          <a:p>
            <a:r>
              <a:rPr lang="hu-HU" sz="1800" i="1" dirty="0"/>
              <a:t>Koszta Félix, Erdélyi Péter, Dániel Magyar, </a:t>
            </a:r>
            <a:r>
              <a:rPr lang="hu-HU" sz="1800" i="1" dirty="0" err="1"/>
              <a:t>Hoszpodár</a:t>
            </a:r>
            <a:r>
              <a:rPr lang="hu-HU" sz="1800" i="1" dirty="0"/>
              <a:t> Patrik</a:t>
            </a:r>
          </a:p>
        </p:txBody>
      </p:sp>
    </p:spTree>
    <p:extLst>
      <p:ext uri="{BB962C8B-B14F-4D97-AF65-F5344CB8AC3E}">
        <p14:creationId xmlns:p14="http://schemas.microsoft.com/office/powerpoint/2010/main" val="3578004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227B21C6-7602-B64E-7E02-19D38DF6C1DE}"/>
              </a:ext>
            </a:extLst>
          </p:cNvPr>
          <p:cNvSpPr txBox="1"/>
          <p:nvPr/>
        </p:nvSpPr>
        <p:spPr>
          <a:xfrm>
            <a:off x="4371521" y="852396"/>
            <a:ext cx="3448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Kosár </a:t>
            </a:r>
            <a:r>
              <a:rPr lang="en-US" sz="3600" dirty="0" err="1"/>
              <a:t>és</a:t>
            </a:r>
            <a:r>
              <a:rPr lang="en-US" sz="3600" dirty="0"/>
              <a:t> </a:t>
            </a:r>
            <a:r>
              <a:rPr lang="en-US" sz="3600" dirty="0" err="1"/>
              <a:t>Rendelés</a:t>
            </a:r>
            <a:endParaRPr lang="en-US" sz="3600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B92AD0B9-AACA-2EE4-5960-9062C6624718}"/>
              </a:ext>
            </a:extLst>
          </p:cNvPr>
          <p:cNvSpPr txBox="1"/>
          <p:nvPr/>
        </p:nvSpPr>
        <p:spPr>
          <a:xfrm>
            <a:off x="818208" y="2219952"/>
            <a:ext cx="710662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18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kosár</a:t>
            </a:r>
            <a:r>
              <a:rPr lang="en-US" dirty="0"/>
              <a:t> </a:t>
            </a:r>
            <a:r>
              <a:rPr lang="en-US" dirty="0" err="1"/>
              <a:t>tartalma</a:t>
            </a:r>
            <a:r>
              <a:rPr lang="en-US" dirty="0"/>
              <a:t> </a:t>
            </a:r>
            <a:r>
              <a:rPr lang="en-US" dirty="0" err="1"/>
              <a:t>felhasználónként</a:t>
            </a:r>
            <a:br>
              <a:rPr lang="en-US" dirty="0"/>
            </a:br>
            <a:r>
              <a:rPr lang="en-US" dirty="0" err="1"/>
              <a:t>elkülönítve</a:t>
            </a:r>
            <a:r>
              <a:rPr lang="en-US" dirty="0"/>
              <a:t> </a:t>
            </a:r>
            <a:r>
              <a:rPr lang="en-US" dirty="0" err="1"/>
              <a:t>tárolódik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adatbázisban</a:t>
            </a:r>
            <a:r>
              <a:rPr lang="en-US" dirty="0"/>
              <a:t>.</a:t>
            </a:r>
          </a:p>
          <a:p>
            <a:pPr marL="285750" indent="-285750">
              <a:spcBef>
                <a:spcPts val="18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 backend:</a:t>
            </a:r>
            <a:br>
              <a:rPr lang="en-US" dirty="0"/>
            </a:br>
            <a:r>
              <a:rPr lang="en-US" dirty="0"/>
              <a:t>	- </a:t>
            </a:r>
            <a:r>
              <a:rPr lang="en-US" dirty="0" err="1"/>
              <a:t>kiszámolja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b="1" dirty="0" err="1"/>
              <a:t>összárat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	- </a:t>
            </a:r>
            <a:r>
              <a:rPr lang="en-US" dirty="0" err="1"/>
              <a:t>alkalmazza</a:t>
            </a:r>
            <a:r>
              <a:rPr lang="en-US" dirty="0"/>
              <a:t> a </a:t>
            </a:r>
            <a:r>
              <a:rPr lang="en-US" b="1" dirty="0" err="1"/>
              <a:t>kiválasztott</a:t>
            </a:r>
            <a:r>
              <a:rPr lang="en-US" b="1" dirty="0"/>
              <a:t> </a:t>
            </a:r>
            <a:r>
              <a:rPr lang="en-US" b="1" dirty="0" err="1"/>
              <a:t>kuponokat</a:t>
            </a:r>
            <a:br>
              <a:rPr lang="en-US" dirty="0"/>
            </a:br>
            <a:r>
              <a:rPr lang="en-US" dirty="0"/>
              <a:t>	- </a:t>
            </a:r>
            <a:r>
              <a:rPr lang="en-US" dirty="0" err="1"/>
              <a:t>hozzáadja</a:t>
            </a:r>
            <a:r>
              <a:rPr lang="en-US" dirty="0"/>
              <a:t> a </a:t>
            </a:r>
            <a:r>
              <a:rPr lang="en-US" b="1" dirty="0" err="1"/>
              <a:t>szállítási</a:t>
            </a:r>
            <a:r>
              <a:rPr lang="en-US" b="1" dirty="0"/>
              <a:t> </a:t>
            </a:r>
            <a:r>
              <a:rPr lang="en-US" b="1" dirty="0" err="1"/>
              <a:t>díjat</a:t>
            </a:r>
            <a:br>
              <a:rPr lang="en-US" dirty="0"/>
            </a:br>
            <a:r>
              <a:rPr lang="en-US" dirty="0"/>
              <a:t>	- </a:t>
            </a:r>
            <a:r>
              <a:rPr lang="en-US" dirty="0" err="1"/>
              <a:t>adatok</a:t>
            </a:r>
            <a:r>
              <a:rPr lang="en-US" dirty="0"/>
              <a:t> </a:t>
            </a:r>
            <a:r>
              <a:rPr lang="en-US" dirty="0" err="1"/>
              <a:t>megadása</a:t>
            </a:r>
            <a:r>
              <a:rPr lang="en-US" dirty="0"/>
              <a:t> </a:t>
            </a:r>
            <a:r>
              <a:rPr lang="en-US" dirty="0" err="1"/>
              <a:t>után</a:t>
            </a:r>
            <a:r>
              <a:rPr lang="en-US" dirty="0"/>
              <a:t> a </a:t>
            </a:r>
            <a:r>
              <a:rPr lang="en-US" b="1" dirty="0" err="1"/>
              <a:t>rendelés</a:t>
            </a:r>
            <a:r>
              <a:rPr lang="en-US" dirty="0"/>
              <a:t> </a:t>
            </a:r>
            <a:r>
              <a:rPr lang="en-US" b="1" dirty="0" err="1"/>
              <a:t>gomb</a:t>
            </a:r>
            <a:r>
              <a:rPr lang="en-US" dirty="0"/>
              <a:t> </a:t>
            </a:r>
            <a:r>
              <a:rPr lang="en-US" dirty="0" err="1"/>
              <a:t>megjelenik</a:t>
            </a:r>
            <a:endParaRPr lang="en-US" dirty="0"/>
          </a:p>
          <a:p>
            <a:pPr marL="285750" indent="-285750">
              <a:spcBef>
                <a:spcPts val="18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leadott</a:t>
            </a:r>
            <a:r>
              <a:rPr lang="en-US" dirty="0"/>
              <a:t> </a:t>
            </a:r>
            <a:r>
              <a:rPr lang="en-US" dirty="0" err="1"/>
              <a:t>rendelés</a:t>
            </a:r>
            <a:r>
              <a:rPr lang="en-US" dirty="0"/>
              <a:t> </a:t>
            </a:r>
            <a:r>
              <a:rPr lang="en-US" dirty="0" err="1"/>
              <a:t>után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a </a:t>
            </a:r>
            <a:r>
              <a:rPr lang="en-US" dirty="0" err="1"/>
              <a:t>kuponok</a:t>
            </a:r>
            <a:r>
              <a:rPr lang="en-US" dirty="0"/>
              <a:t> </a:t>
            </a:r>
            <a:r>
              <a:rPr lang="en-US" dirty="0" err="1"/>
              <a:t>felhasználtnak</a:t>
            </a:r>
            <a:r>
              <a:rPr lang="en-US" dirty="0"/>
              <a:t> </a:t>
            </a:r>
            <a:r>
              <a:rPr lang="en-US" dirty="0" err="1"/>
              <a:t>jelölődnek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kosár</a:t>
            </a:r>
            <a:r>
              <a:rPr lang="en-US" dirty="0"/>
              <a:t> </a:t>
            </a:r>
            <a:r>
              <a:rPr lang="en-US" dirty="0" err="1"/>
              <a:t>automatikusan</a:t>
            </a:r>
            <a:r>
              <a:rPr lang="en-US" dirty="0"/>
              <a:t> </a:t>
            </a:r>
            <a:r>
              <a:rPr lang="en-US" dirty="0" err="1"/>
              <a:t>kiürül</a:t>
            </a:r>
            <a:r>
              <a:rPr lang="en-US" dirty="0"/>
              <a:t>.</a:t>
            </a:r>
          </a:p>
          <a:p>
            <a:pPr marL="285750" indent="-285750">
              <a:spcBef>
                <a:spcPts val="18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felhasználó</a:t>
            </a:r>
            <a:r>
              <a:rPr lang="en-US" dirty="0"/>
              <a:t> </a:t>
            </a:r>
            <a:r>
              <a:rPr lang="en-US" dirty="0" err="1"/>
              <a:t>megtekintheti</a:t>
            </a:r>
            <a:r>
              <a:rPr lang="en-US" dirty="0"/>
              <a:t> a </a:t>
            </a:r>
            <a:r>
              <a:rPr lang="en-US" dirty="0" err="1"/>
              <a:t>korábbi</a:t>
            </a:r>
            <a:r>
              <a:rPr lang="en-US" dirty="0"/>
              <a:t> </a:t>
            </a:r>
            <a:r>
              <a:rPr lang="en-US" dirty="0" err="1"/>
              <a:t>rendeléseit</a:t>
            </a:r>
            <a:r>
              <a:rPr lang="en-US" dirty="0"/>
              <a:t> a /</a:t>
            </a:r>
            <a:r>
              <a:rPr lang="en-US" dirty="0" err="1"/>
              <a:t>myorders</a:t>
            </a:r>
            <a:r>
              <a:rPr lang="en-US" dirty="0"/>
              <a:t> </a:t>
            </a:r>
            <a:r>
              <a:rPr lang="en-US" dirty="0" err="1"/>
              <a:t>végponton</a:t>
            </a:r>
            <a:r>
              <a:rPr lang="en-US" dirty="0"/>
              <a:t>.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9641159D-ECCA-E4A6-5BF3-AD4DA353915B}"/>
              </a:ext>
            </a:extLst>
          </p:cNvPr>
          <p:cNvSpPr txBox="1"/>
          <p:nvPr/>
        </p:nvSpPr>
        <p:spPr>
          <a:xfrm>
            <a:off x="8731359" y="5000229"/>
            <a:ext cx="2512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getcoupons</a:t>
            </a:r>
            <a:r>
              <a:rPr lang="en-US" dirty="0"/>
              <a:t> </a:t>
            </a:r>
            <a:r>
              <a:rPr lang="en-US" dirty="0" err="1"/>
              <a:t>aszinkron</a:t>
            </a:r>
            <a:r>
              <a:rPr lang="en-US" dirty="0"/>
              <a:t> </a:t>
            </a:r>
            <a:r>
              <a:rPr lang="en-US" dirty="0" err="1"/>
              <a:t>fgv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 err="1"/>
              <a:t>kódrészlet</a:t>
            </a:r>
            <a:endParaRPr lang="en-US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6E6CEEA-4364-1028-945A-EA78849C7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459" y="1907075"/>
            <a:ext cx="5209333" cy="309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999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 flipH="1">
            <a:off x="857250" y="762000"/>
            <a:ext cx="38004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Kosár</a:t>
            </a:r>
          </a:p>
          <a:p>
            <a:endParaRPr lang="hu-HU" sz="2400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634" y="1592997"/>
            <a:ext cx="6753535" cy="38495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C4D47DE4-E632-7FDC-8B76-563CEA03C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41" y="1592997"/>
            <a:ext cx="3795749" cy="4064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6145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>
            <a:extLst>
              <a:ext uri="{FF2B5EF4-FFF2-40B4-BE49-F238E27FC236}">
                <a16:creationId xmlns:a16="http://schemas.microsoft.com/office/drawing/2014/main" id="{2A63E682-06FF-5D4A-B5FB-F41D4886E48C}"/>
              </a:ext>
            </a:extLst>
          </p:cNvPr>
          <p:cNvSpPr txBox="1"/>
          <p:nvPr/>
        </p:nvSpPr>
        <p:spPr>
          <a:xfrm>
            <a:off x="857839" y="1452041"/>
            <a:ext cx="8696227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A felhasználók űrlapon keresztül küldhetnek üzenetet a weboldalról.</a:t>
            </a:r>
            <a:endParaRPr lang="en-US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Az űrlap JavaScript segítségével POST kérést küld a /</a:t>
            </a:r>
            <a:r>
              <a:rPr lang="hu-HU" dirty="0" err="1"/>
              <a:t>api</a:t>
            </a:r>
            <a:r>
              <a:rPr lang="hu-HU" dirty="0"/>
              <a:t>/</a:t>
            </a:r>
            <a:r>
              <a:rPr lang="hu-HU" dirty="0" err="1"/>
              <a:t>contact</a:t>
            </a:r>
            <a:r>
              <a:rPr lang="hu-HU" dirty="0"/>
              <a:t> végpontra.</a:t>
            </a:r>
            <a:endParaRPr lang="en-US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A backend oldalon a </a:t>
            </a:r>
            <a:r>
              <a:rPr lang="hu-HU" dirty="0" err="1"/>
              <a:t>ContactController</a:t>
            </a:r>
            <a:r>
              <a:rPr lang="hu-HU" dirty="0"/>
              <a:t> feldolgozza az adatokat:</a:t>
            </a:r>
            <a:br>
              <a:rPr lang="en-US" dirty="0"/>
            </a:br>
            <a:r>
              <a:rPr lang="en-US" dirty="0"/>
              <a:t>	- </a:t>
            </a:r>
            <a:r>
              <a:rPr lang="hu-HU" dirty="0"/>
              <a:t>Mentésre kerül egy </a:t>
            </a:r>
            <a:r>
              <a:rPr lang="hu-HU" dirty="0" err="1"/>
              <a:t>SupportMSG</a:t>
            </a:r>
            <a:r>
              <a:rPr lang="hu-HU" dirty="0"/>
              <a:t> objektum az adatbázisba (név, e-mail, üzenet, időpont).</a:t>
            </a:r>
            <a:endParaRPr lang="en-US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Sikeres mentés után a kliens „Üzenet sikeresen elküldve!” visszajelzést kap.</a:t>
            </a:r>
            <a:endParaRPr lang="en-US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4A0809BB-195A-8455-B057-CAC1E50AA850}"/>
              </a:ext>
            </a:extLst>
          </p:cNvPr>
          <p:cNvSpPr txBox="1"/>
          <p:nvPr/>
        </p:nvSpPr>
        <p:spPr>
          <a:xfrm>
            <a:off x="5205952" y="732867"/>
            <a:ext cx="17866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Kapcsolat</a:t>
            </a:r>
            <a:endParaRPr lang="en-US" sz="3200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6850C327-9C60-F0DC-DBFD-290107EDE93B}"/>
              </a:ext>
            </a:extLst>
          </p:cNvPr>
          <p:cNvSpPr txBox="1"/>
          <p:nvPr/>
        </p:nvSpPr>
        <p:spPr>
          <a:xfrm>
            <a:off x="8436077" y="5755801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 </a:t>
            </a:r>
            <a:r>
              <a:rPr lang="en-US" dirty="0" err="1"/>
              <a:t>kérés</a:t>
            </a:r>
            <a:r>
              <a:rPr lang="en-US" dirty="0"/>
              <a:t> </a:t>
            </a:r>
            <a:r>
              <a:rPr lang="en-US" dirty="0" err="1"/>
              <a:t>küldése</a:t>
            </a:r>
            <a:endParaRPr lang="en-US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79F8214-5613-467B-8274-4FF40D963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290" y="3160201"/>
            <a:ext cx="4994787" cy="300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45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BDC93C4C-D159-4D99-89A0-B93C5B1D5C68}"/>
              </a:ext>
            </a:extLst>
          </p:cNvPr>
          <p:cNvSpPr txBox="1"/>
          <p:nvPr/>
        </p:nvSpPr>
        <p:spPr>
          <a:xfrm>
            <a:off x="3673574" y="953729"/>
            <a:ext cx="484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Perzisztencia</a:t>
            </a:r>
            <a:r>
              <a:rPr lang="en-US" sz="3600" dirty="0"/>
              <a:t> </a:t>
            </a:r>
            <a:r>
              <a:rPr lang="en-US" sz="3600" dirty="0" err="1"/>
              <a:t>és</a:t>
            </a:r>
            <a:r>
              <a:rPr lang="en-US" sz="3600" dirty="0"/>
              <a:t> </a:t>
            </a:r>
            <a:r>
              <a:rPr lang="en-US" sz="3600" dirty="0" err="1"/>
              <a:t>Adatbázis</a:t>
            </a:r>
            <a:endParaRPr lang="en-US" sz="36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1D58E43D-23D6-384A-9C93-24915DA2ADDE}"/>
              </a:ext>
            </a:extLst>
          </p:cNvPr>
          <p:cNvSpPr txBox="1"/>
          <p:nvPr/>
        </p:nvSpPr>
        <p:spPr>
          <a:xfrm>
            <a:off x="1061884" y="2175356"/>
            <a:ext cx="4437433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Az </a:t>
            </a:r>
            <a:r>
              <a:rPr lang="en-US" dirty="0" err="1"/>
              <a:t>alkalmazás</a:t>
            </a:r>
            <a:r>
              <a:rPr lang="en-US" dirty="0"/>
              <a:t> </a:t>
            </a:r>
            <a:r>
              <a:rPr lang="en-US" b="1" dirty="0"/>
              <a:t>SQLite </a:t>
            </a:r>
            <a:r>
              <a:rPr lang="en-US" b="1" dirty="0" err="1"/>
              <a:t>adatbázist</a:t>
            </a:r>
            <a:r>
              <a:rPr lang="en-US" dirty="0"/>
              <a:t> </a:t>
            </a:r>
            <a:r>
              <a:rPr lang="en-US" dirty="0" err="1"/>
              <a:t>használ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a </a:t>
            </a:r>
            <a:r>
              <a:rPr lang="en-US" dirty="0" err="1"/>
              <a:t>kapcsolatot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b="1" dirty="0" err="1"/>
              <a:t>application.properties</a:t>
            </a:r>
            <a:br>
              <a:rPr lang="en-US" dirty="0"/>
            </a:br>
            <a:r>
              <a:rPr lang="en-US" dirty="0" err="1"/>
              <a:t>konfigurálja</a:t>
            </a:r>
            <a:r>
              <a:rPr lang="en-US" dirty="0"/>
              <a:t>.</a:t>
            </a:r>
          </a:p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Az </a:t>
            </a:r>
            <a:r>
              <a:rPr lang="en-US" b="1" dirty="0" err="1"/>
              <a:t>adatperzisztenciát</a:t>
            </a:r>
            <a:r>
              <a:rPr lang="en-US" dirty="0"/>
              <a:t> a </a:t>
            </a:r>
            <a:r>
              <a:rPr lang="en-US" b="1" dirty="0"/>
              <a:t>Spring Data JPA</a:t>
            </a:r>
            <a:br>
              <a:rPr lang="en-US" b="1" dirty="0"/>
            </a:br>
            <a:r>
              <a:rPr lang="en-US" dirty="0" err="1"/>
              <a:t>kezeli</a:t>
            </a:r>
            <a:r>
              <a:rPr lang="en-US" dirty="0"/>
              <a:t>.</a:t>
            </a:r>
          </a:p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Az </a:t>
            </a:r>
            <a:r>
              <a:rPr lang="en-US" dirty="0" err="1"/>
              <a:t>entitások</a:t>
            </a:r>
            <a:r>
              <a:rPr lang="en-US" dirty="0"/>
              <a:t> </a:t>
            </a:r>
            <a:r>
              <a:rPr lang="en-US" dirty="0" err="1"/>
              <a:t>automatikusan</a:t>
            </a:r>
            <a:r>
              <a:rPr lang="en-US" dirty="0"/>
              <a:t> </a:t>
            </a:r>
            <a:r>
              <a:rPr lang="en-US" dirty="0" err="1"/>
              <a:t>táblákká</a:t>
            </a:r>
            <a:br>
              <a:rPr lang="en-US" dirty="0"/>
            </a:br>
            <a:r>
              <a:rPr lang="en-US" dirty="0" err="1"/>
              <a:t>alakulnak</a:t>
            </a:r>
            <a:r>
              <a:rPr lang="en-US" dirty="0"/>
              <a:t>.</a:t>
            </a:r>
          </a:p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 err="1"/>
              <a:t>spring.jpa.hibernate.ddl</a:t>
            </a:r>
            <a:r>
              <a:rPr lang="en-US" b="1" dirty="0"/>
              <a:t>-auto=update</a:t>
            </a:r>
            <a:br>
              <a:rPr lang="en-US" dirty="0"/>
            </a:br>
            <a:r>
              <a:rPr lang="en-US" dirty="0" err="1"/>
              <a:t>beállításnak</a:t>
            </a:r>
            <a:r>
              <a:rPr lang="en-US" dirty="0"/>
              <a:t> </a:t>
            </a:r>
            <a:r>
              <a:rPr lang="en-US" dirty="0" err="1"/>
              <a:t>köszönhetően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adatbázis</a:t>
            </a:r>
            <a:br>
              <a:rPr lang="en-US" dirty="0"/>
            </a:br>
            <a:r>
              <a:rPr lang="en-US" b="1" dirty="0" err="1"/>
              <a:t>automatikusan</a:t>
            </a:r>
            <a:r>
              <a:rPr lang="en-US" b="1" dirty="0"/>
              <a:t> </a:t>
            </a:r>
            <a:r>
              <a:rPr lang="en-US" b="1" dirty="0" err="1"/>
              <a:t>frissül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entitások</a:t>
            </a:r>
            <a:r>
              <a:rPr lang="en-US" dirty="0"/>
              <a:t> </a:t>
            </a:r>
            <a:r>
              <a:rPr lang="en-US" dirty="0" err="1"/>
              <a:t>alapján</a:t>
            </a:r>
            <a:r>
              <a:rPr lang="en-US" dirty="0"/>
              <a:t>.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B3705401-DA4B-3400-B6B2-AF39F58A8FE1}"/>
              </a:ext>
            </a:extLst>
          </p:cNvPr>
          <p:cNvSpPr txBox="1"/>
          <p:nvPr/>
        </p:nvSpPr>
        <p:spPr>
          <a:xfrm>
            <a:off x="6970662" y="4493342"/>
            <a:ext cx="309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application.properties</a:t>
            </a:r>
            <a:r>
              <a:rPr lang="en-US" dirty="0"/>
              <a:t> </a:t>
            </a:r>
            <a:r>
              <a:rPr lang="en-US" dirty="0" err="1"/>
              <a:t>kódrészlet</a:t>
            </a:r>
            <a:endParaRPr lang="en-US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1062BB3-6AD8-04EA-463E-52DC5D483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798" y="2962051"/>
            <a:ext cx="5629318" cy="15312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17257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B6A91C2F-2624-488B-51C8-884FD9F4EF2D}"/>
              </a:ext>
            </a:extLst>
          </p:cNvPr>
          <p:cNvSpPr txBox="1"/>
          <p:nvPr/>
        </p:nvSpPr>
        <p:spPr>
          <a:xfrm>
            <a:off x="4637107" y="934065"/>
            <a:ext cx="29177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Admin felület</a:t>
            </a:r>
            <a:endParaRPr lang="en-US" sz="4000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04E43A1-45DC-191A-9117-BF0E9349C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60880"/>
            <a:ext cx="5066165" cy="4093037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0ED99699-4F74-ED9E-3806-3E1B94005AC9}"/>
              </a:ext>
            </a:extLst>
          </p:cNvPr>
          <p:cNvSpPr txBox="1"/>
          <p:nvPr/>
        </p:nvSpPr>
        <p:spPr>
          <a:xfrm>
            <a:off x="1117600" y="1960880"/>
            <a:ext cx="4990340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Célja</a:t>
            </a:r>
            <a:r>
              <a:rPr lang="en-US" dirty="0"/>
              <a:t> a </a:t>
            </a:r>
            <a:r>
              <a:rPr lang="en-US" dirty="0" err="1"/>
              <a:t>felhasználók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statisztikák</a:t>
            </a:r>
            <a:r>
              <a:rPr lang="en-US" dirty="0"/>
              <a:t> </a:t>
            </a:r>
            <a:r>
              <a:rPr lang="en-US" dirty="0" err="1"/>
              <a:t>kezelése</a:t>
            </a:r>
            <a:r>
              <a:rPr lang="en-US" dirty="0"/>
              <a:t> webs</a:t>
            </a:r>
            <a:br>
              <a:rPr lang="en-US" dirty="0"/>
            </a:br>
            <a:r>
              <a:rPr lang="en-US" dirty="0" err="1"/>
              <a:t>felületen</a:t>
            </a:r>
            <a:r>
              <a:rPr lang="en-US" dirty="0"/>
              <a:t> </a:t>
            </a:r>
            <a:r>
              <a:rPr lang="en-US" dirty="0" err="1"/>
              <a:t>keresztül</a:t>
            </a:r>
            <a:r>
              <a:rPr lang="en-US" dirty="0"/>
              <a:t>.</a:t>
            </a:r>
          </a:p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felület</a:t>
            </a:r>
            <a:r>
              <a:rPr lang="en-US" dirty="0"/>
              <a:t> </a:t>
            </a:r>
            <a:r>
              <a:rPr lang="en-US" dirty="0" err="1"/>
              <a:t>két</a:t>
            </a:r>
            <a:r>
              <a:rPr lang="en-US" dirty="0"/>
              <a:t> </a:t>
            </a:r>
            <a:r>
              <a:rPr lang="en-US" dirty="0" err="1"/>
              <a:t>fő</a:t>
            </a:r>
            <a:r>
              <a:rPr lang="en-US" dirty="0"/>
              <a:t> </a:t>
            </a:r>
            <a:r>
              <a:rPr lang="en-US" dirty="0" err="1"/>
              <a:t>menüpontból</a:t>
            </a:r>
            <a:r>
              <a:rPr lang="en-US" dirty="0"/>
              <a:t> </a:t>
            </a:r>
            <a:r>
              <a:rPr lang="en-US" dirty="0" err="1"/>
              <a:t>áll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	👥 </a:t>
            </a:r>
            <a:r>
              <a:rPr lang="en-US" dirty="0" err="1"/>
              <a:t>Felhasználók</a:t>
            </a:r>
            <a:r>
              <a:rPr lang="en-US" dirty="0"/>
              <a:t> </a:t>
            </a:r>
            <a:r>
              <a:rPr lang="en-US" dirty="0" err="1"/>
              <a:t>menedzsmentje</a:t>
            </a:r>
            <a:br>
              <a:rPr lang="en-US" dirty="0"/>
            </a:br>
            <a:r>
              <a:rPr lang="en-US" dirty="0"/>
              <a:t>	📊 </a:t>
            </a:r>
            <a:r>
              <a:rPr lang="en-US" dirty="0" err="1"/>
              <a:t>Statisztika</a:t>
            </a:r>
            <a:r>
              <a:rPr lang="en-US" dirty="0"/>
              <a:t> (</a:t>
            </a:r>
            <a:r>
              <a:rPr lang="en-US" dirty="0" err="1"/>
              <a:t>későbbi</a:t>
            </a:r>
            <a:r>
              <a:rPr lang="en-US" dirty="0"/>
              <a:t> </a:t>
            </a:r>
            <a:r>
              <a:rPr lang="en-US" dirty="0" err="1"/>
              <a:t>fejlesztés</a:t>
            </a:r>
            <a:r>
              <a:rPr lang="en-US" dirty="0"/>
              <a:t>)</a:t>
            </a:r>
          </a:p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felhasználók</a:t>
            </a:r>
            <a:r>
              <a:rPr lang="en-US" dirty="0"/>
              <a:t> </a:t>
            </a:r>
            <a:r>
              <a:rPr lang="en-US" dirty="0" err="1"/>
              <a:t>listáját</a:t>
            </a:r>
            <a:r>
              <a:rPr lang="en-US" dirty="0"/>
              <a:t> a /admin/</a:t>
            </a:r>
            <a:r>
              <a:rPr lang="en-US" dirty="0" err="1"/>
              <a:t>getUsers</a:t>
            </a:r>
            <a:r>
              <a:rPr lang="en-US" dirty="0"/>
              <a:t> </a:t>
            </a:r>
            <a:r>
              <a:rPr lang="en-US" dirty="0" err="1"/>
              <a:t>végpont</a:t>
            </a:r>
            <a:br>
              <a:rPr lang="en-US" dirty="0"/>
            </a:br>
            <a:r>
              <a:rPr lang="en-US" dirty="0" err="1"/>
              <a:t>szolgáltatja</a:t>
            </a:r>
            <a:r>
              <a:rPr lang="en-US" dirty="0"/>
              <a:t> JSON </a:t>
            </a:r>
            <a:r>
              <a:rPr lang="en-US" dirty="0" err="1"/>
              <a:t>formátumban</a:t>
            </a:r>
            <a:r>
              <a:rPr lang="en-US" dirty="0"/>
              <a:t>.</a:t>
            </a:r>
          </a:p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kliens</a:t>
            </a:r>
            <a:r>
              <a:rPr lang="en-US" dirty="0"/>
              <a:t> </a:t>
            </a:r>
            <a:r>
              <a:rPr lang="en-US" dirty="0" err="1"/>
              <a:t>oldalon</a:t>
            </a:r>
            <a:r>
              <a:rPr lang="en-US" dirty="0"/>
              <a:t> JavaScript </a:t>
            </a:r>
            <a:r>
              <a:rPr lang="en-US" dirty="0" err="1"/>
              <a:t>segítségével</a:t>
            </a:r>
            <a:r>
              <a:rPr lang="en-US" dirty="0"/>
              <a:t> </a:t>
            </a:r>
            <a:r>
              <a:rPr lang="en-US" dirty="0" err="1"/>
              <a:t>történik</a:t>
            </a:r>
            <a:r>
              <a:rPr lang="en-US" dirty="0"/>
              <a:t> </a:t>
            </a:r>
            <a:r>
              <a:rPr lang="en-US" dirty="0" err="1"/>
              <a:t>az</a:t>
            </a:r>
            <a:br>
              <a:rPr lang="en-US" dirty="0"/>
            </a:br>
            <a:r>
              <a:rPr lang="en-US" dirty="0" err="1"/>
              <a:t>adatok</a:t>
            </a:r>
            <a:r>
              <a:rPr lang="en-US" dirty="0"/>
              <a:t> </a:t>
            </a:r>
            <a:r>
              <a:rPr lang="en-US" dirty="0" err="1"/>
              <a:t>lekérése</a:t>
            </a:r>
            <a:r>
              <a:rPr lang="en-US" dirty="0"/>
              <a:t> (fetch)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dinamikus</a:t>
            </a:r>
            <a:r>
              <a:rPr lang="en-US" dirty="0"/>
              <a:t> </a:t>
            </a:r>
            <a:r>
              <a:rPr lang="en-US" dirty="0" err="1"/>
              <a:t>táblázatban</a:t>
            </a:r>
            <a:br>
              <a:rPr lang="en-US" dirty="0"/>
            </a:br>
            <a:r>
              <a:rPr lang="en-US" dirty="0" err="1"/>
              <a:t>való</a:t>
            </a:r>
            <a:r>
              <a:rPr lang="en-US" dirty="0"/>
              <a:t> </a:t>
            </a:r>
            <a:r>
              <a:rPr lang="en-US" dirty="0" err="1"/>
              <a:t>megjelenítése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4957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FB1B7D2B-B192-7C11-9A14-4AC80FFF4EDA}"/>
              </a:ext>
            </a:extLst>
          </p:cNvPr>
          <p:cNvSpPr txBox="1"/>
          <p:nvPr/>
        </p:nvSpPr>
        <p:spPr>
          <a:xfrm>
            <a:off x="4567376" y="924233"/>
            <a:ext cx="3057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Unit </a:t>
            </a:r>
            <a:r>
              <a:rPr lang="en-US" sz="4800" dirty="0" err="1"/>
              <a:t>tesztek</a:t>
            </a:r>
            <a:endParaRPr lang="en-US" sz="4800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3743A5C6-7875-24BD-D97C-FDF3851A73CA}"/>
              </a:ext>
            </a:extLst>
          </p:cNvPr>
          <p:cNvSpPr txBox="1"/>
          <p:nvPr/>
        </p:nvSpPr>
        <p:spPr>
          <a:xfrm>
            <a:off x="943897" y="1755230"/>
            <a:ext cx="491455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A projektben </a:t>
            </a:r>
            <a:r>
              <a:rPr lang="hu-HU" dirty="0" err="1"/>
              <a:t>JUnit</a:t>
            </a:r>
            <a:r>
              <a:rPr lang="hu-HU" dirty="0"/>
              <a:t> 5 keretrendszert</a:t>
            </a:r>
            <a:br>
              <a:rPr lang="en-US" dirty="0"/>
            </a:br>
            <a:r>
              <a:rPr lang="hu-HU" dirty="0"/>
              <a:t>használunk az egységtesztekhez.</a:t>
            </a: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Példa teszt:</a:t>
            </a:r>
            <a:br>
              <a:rPr lang="en-US" dirty="0"/>
            </a:br>
            <a:r>
              <a:rPr lang="en-US" dirty="0"/>
              <a:t>	- </a:t>
            </a:r>
            <a:r>
              <a:rPr lang="hu-HU" dirty="0"/>
              <a:t>A jelszó titkosítási és visszafejtési</a:t>
            </a:r>
            <a:br>
              <a:rPr lang="en-US" dirty="0"/>
            </a:br>
            <a:r>
              <a:rPr lang="en-US" dirty="0"/>
              <a:t>	</a:t>
            </a:r>
            <a:r>
              <a:rPr lang="hu-HU" dirty="0"/>
              <a:t>folyamat helyes működésének ellenőrzése.</a:t>
            </a: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Főbb ellenőrzések:</a:t>
            </a:r>
            <a:br>
              <a:rPr lang="en-US" dirty="0"/>
            </a:br>
            <a:r>
              <a:rPr lang="en-US" dirty="0"/>
              <a:t>	-  </a:t>
            </a:r>
            <a:r>
              <a:rPr lang="hu-HU" dirty="0"/>
              <a:t>A titkosított jelszó nem lehet null.</a:t>
            </a:r>
            <a:br>
              <a:rPr lang="en-US" dirty="0"/>
            </a:br>
            <a:r>
              <a:rPr lang="en-US" dirty="0"/>
              <a:t>	-  </a:t>
            </a:r>
            <a:r>
              <a:rPr lang="hu-HU" dirty="0"/>
              <a:t>A titkosított jelszó különbözik az</a:t>
            </a:r>
            <a:br>
              <a:rPr lang="en-US" dirty="0"/>
            </a:br>
            <a:r>
              <a:rPr lang="en-US" dirty="0"/>
              <a:t>	       </a:t>
            </a:r>
            <a:r>
              <a:rPr lang="hu-HU" dirty="0"/>
              <a:t>eredetitől.</a:t>
            </a:r>
            <a:br>
              <a:rPr lang="en-US" dirty="0"/>
            </a:br>
            <a:r>
              <a:rPr lang="en-US" dirty="0"/>
              <a:t>	-  </a:t>
            </a:r>
            <a:r>
              <a:rPr lang="hu-HU" dirty="0"/>
              <a:t>A visszafejtett jelszó egyezik az</a:t>
            </a:r>
            <a:br>
              <a:rPr lang="en-US" dirty="0"/>
            </a:br>
            <a:r>
              <a:rPr lang="en-US" dirty="0"/>
              <a:t>          </a:t>
            </a:r>
            <a:r>
              <a:rPr lang="hu-HU" dirty="0"/>
              <a:t>eredetivel.</a:t>
            </a: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A sikeres teszt futtatás garantálja, hogy az</a:t>
            </a:r>
            <a:br>
              <a:rPr lang="en-US" dirty="0"/>
            </a:br>
            <a:r>
              <a:rPr lang="hu-HU" dirty="0"/>
              <a:t>alkalmazás biztonságos jelszókezelést valósít meg.</a:t>
            </a: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További teszteket folyamatban vannak.</a:t>
            </a:r>
            <a:endParaRPr lang="en-US" dirty="0"/>
          </a:p>
        </p:txBody>
      </p:sp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ADFF9CD2-B000-EB9D-2B5B-663E15F428C5}"/>
              </a:ext>
            </a:extLst>
          </p:cNvPr>
          <p:cNvSpPr/>
          <p:nvPr/>
        </p:nvSpPr>
        <p:spPr>
          <a:xfrm>
            <a:off x="5633026" y="1755230"/>
            <a:ext cx="5615076" cy="3601961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709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3493EFF9-72BC-B516-AEE5-DF86B602F440}"/>
              </a:ext>
            </a:extLst>
          </p:cNvPr>
          <p:cNvSpPr txBox="1"/>
          <p:nvPr/>
        </p:nvSpPr>
        <p:spPr>
          <a:xfrm>
            <a:off x="748292" y="714317"/>
            <a:ext cx="45288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400" dirty="0"/>
              <a:t>Mit tervezünk még?</a:t>
            </a:r>
            <a:endParaRPr lang="en-US" sz="4400" dirty="0"/>
          </a:p>
        </p:txBody>
      </p:sp>
      <p:sp>
        <p:nvSpPr>
          <p:cNvPr id="3" name="Szövegdoboz 2"/>
          <p:cNvSpPr txBox="1"/>
          <p:nvPr/>
        </p:nvSpPr>
        <p:spPr>
          <a:xfrm>
            <a:off x="905608" y="1811215"/>
            <a:ext cx="77196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Eladói felület, ahol </a:t>
            </a:r>
            <a:r>
              <a:rPr lang="hu-HU" dirty="0" err="1"/>
              <a:t>drag&amp;drop</a:t>
            </a:r>
            <a:r>
              <a:rPr lang="hu-HU" dirty="0"/>
              <a:t> képfeltöltéssel új ételeket lehet hozzáadni éttermi szolgáltatónként a kínálathoz.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Illetve folyamatban van az adminisztrációs és eladói felület webes felületen történő </a:t>
            </a:r>
            <a:r>
              <a:rPr lang="hu-HU" dirty="0" err="1"/>
              <a:t>menedzsmentelése</a:t>
            </a:r>
            <a:r>
              <a:rPr lang="hu-HU" dirty="0"/>
              <a:t>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Adatvédelem és süti kezelést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Leírásokat az ételhez, például allergének feltüntetésére kialakított lehetőségek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 err="1"/>
              <a:t>Akciózást</a:t>
            </a:r>
            <a:endParaRPr lang="hu-HU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74979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20D05EF1-543B-C32A-EDB5-BBB4AEFC455E}"/>
              </a:ext>
            </a:extLst>
          </p:cNvPr>
          <p:cNvSpPr txBox="1"/>
          <p:nvPr/>
        </p:nvSpPr>
        <p:spPr>
          <a:xfrm>
            <a:off x="3454603" y="3044279"/>
            <a:ext cx="52827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Köszönöm</a:t>
            </a:r>
            <a:r>
              <a:rPr lang="en-US" sz="4400" dirty="0"/>
              <a:t> a </a:t>
            </a:r>
            <a:r>
              <a:rPr lang="en-US" sz="4400" dirty="0" err="1"/>
              <a:t>figyelmet</a:t>
            </a:r>
            <a:r>
              <a:rPr lang="en-US" sz="4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03095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Elképzelés ötlet</a:t>
            </a:r>
          </a:p>
        </p:txBody>
      </p:sp>
      <p:sp>
        <p:nvSpPr>
          <p:cNvPr id="4" name="Szövegdoboz 3"/>
          <p:cNvSpPr txBox="1"/>
          <p:nvPr/>
        </p:nvSpPr>
        <p:spPr>
          <a:xfrm>
            <a:off x="1295402" y="2795954"/>
            <a:ext cx="925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Az eredeti koncepció, hogy egy </a:t>
            </a:r>
            <a:r>
              <a:rPr lang="hu-HU" dirty="0" err="1"/>
              <a:t>Wolt</a:t>
            </a:r>
            <a:r>
              <a:rPr lang="hu-HU" dirty="0"/>
              <a:t>/</a:t>
            </a:r>
            <a:r>
              <a:rPr lang="hu-HU" dirty="0" err="1"/>
              <a:t>Foodora</a:t>
            </a:r>
            <a:r>
              <a:rPr lang="hu-HU" dirty="0"/>
              <a:t> másolatot hozzunk létre. Ahol ételt/italt lehet rendelni</a:t>
            </a:r>
          </a:p>
          <a:p>
            <a:r>
              <a:rPr lang="hu-HU" dirty="0"/>
              <a:t>Különböző feladóktól(éttermi szolgáltatóktól)</a:t>
            </a:r>
          </a:p>
        </p:txBody>
      </p:sp>
      <p:sp>
        <p:nvSpPr>
          <p:cNvPr id="5" name="Téglalap 4"/>
          <p:cNvSpPr/>
          <p:nvPr/>
        </p:nvSpPr>
        <p:spPr>
          <a:xfrm>
            <a:off x="1380393" y="4185138"/>
            <a:ext cx="1934308" cy="1362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Üzemeltetési lehetőség</a:t>
            </a:r>
          </a:p>
        </p:txBody>
      </p:sp>
      <p:cxnSp>
        <p:nvCxnSpPr>
          <p:cNvPr id="7" name="Egyenes összekötő nyíllal 6"/>
          <p:cNvCxnSpPr>
            <a:stCxn id="5" idx="3"/>
          </p:cNvCxnSpPr>
          <p:nvPr/>
        </p:nvCxnSpPr>
        <p:spPr>
          <a:xfrm>
            <a:off x="3314701" y="4866542"/>
            <a:ext cx="13628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églalap 9"/>
          <p:cNvSpPr/>
          <p:nvPr/>
        </p:nvSpPr>
        <p:spPr>
          <a:xfrm>
            <a:off x="4677508" y="4185138"/>
            <a:ext cx="1934308" cy="1362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Piaci lehetőség</a:t>
            </a:r>
          </a:p>
        </p:txBody>
      </p:sp>
      <p:cxnSp>
        <p:nvCxnSpPr>
          <p:cNvPr id="11" name="Egyenes összekötő nyíllal 10"/>
          <p:cNvCxnSpPr>
            <a:stCxn id="10" idx="3"/>
          </p:cNvCxnSpPr>
          <p:nvPr/>
        </p:nvCxnSpPr>
        <p:spPr>
          <a:xfrm>
            <a:off x="6611816" y="4866542"/>
            <a:ext cx="13628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églalap 11"/>
          <p:cNvSpPr/>
          <p:nvPr/>
        </p:nvSpPr>
        <p:spPr>
          <a:xfrm>
            <a:off x="7974623" y="4185138"/>
            <a:ext cx="1934308" cy="1362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Felhasználói felület</a:t>
            </a:r>
          </a:p>
        </p:txBody>
      </p:sp>
      <p:cxnSp>
        <p:nvCxnSpPr>
          <p:cNvPr id="13" name="Egyenes összekötő nyíllal 12"/>
          <p:cNvCxnSpPr>
            <a:stCxn id="12" idx="3"/>
          </p:cNvCxnSpPr>
          <p:nvPr/>
        </p:nvCxnSpPr>
        <p:spPr>
          <a:xfrm>
            <a:off x="9908931" y="4866542"/>
            <a:ext cx="13628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81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Tervezett első soros ötletek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Bejelentkezés -&gt; felhasználói fiók (létrehozás/törlés és egyéb menedzsment)</a:t>
            </a:r>
          </a:p>
          <a:p>
            <a:r>
              <a:rPr lang="hu-HU" dirty="0"/>
              <a:t>Különböző felhasználói szerepkörök</a:t>
            </a:r>
          </a:p>
          <a:p>
            <a:r>
              <a:rPr lang="hu-HU" dirty="0"/>
              <a:t>Adminisztrációs felület</a:t>
            </a:r>
          </a:p>
          <a:p>
            <a:r>
              <a:rPr lang="hu-HU" dirty="0"/>
              <a:t>Dinamikus skálázhatóság</a:t>
            </a:r>
          </a:p>
          <a:p>
            <a:r>
              <a:rPr lang="hu-HU" dirty="0"/>
              <a:t>Adatvédelmi irányelvek</a:t>
            </a:r>
          </a:p>
          <a:p>
            <a:r>
              <a:rPr lang="hu-HU" dirty="0"/>
              <a:t>Kész piac képes termék koncepció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247" y="3677074"/>
            <a:ext cx="3950350" cy="19689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55314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5D879DE-6E80-FD69-D280-052C71A69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Kanban </a:t>
            </a:r>
            <a:r>
              <a:rPr lang="en-US" dirty="0" err="1"/>
              <a:t>tábla</a:t>
            </a:r>
            <a:r>
              <a:rPr lang="en-US" dirty="0"/>
              <a:t> - Trello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3B47DFE-DDE8-1503-8FD2-EA9FFE738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Link: </a:t>
            </a:r>
            <a:r>
              <a:rPr lang="en-US" dirty="0">
                <a:hlinkClick r:id="rId2"/>
              </a:rPr>
              <a:t>https://trello.com/b/hM2N6foj/2025-szfm-tabla</a:t>
            </a:r>
            <a:endParaRPr lang="en-US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EAC64AB-786B-8C40-D8D6-B4DF8C51A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809" y="3172573"/>
            <a:ext cx="5380380" cy="2554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95186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65E72A-3E80-F46A-D3A9-A5EFEF6B3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Repository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7983AFA-B911-1A2C-9C15-8F322377F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Link: </a:t>
            </a:r>
            <a:r>
              <a:rPr lang="en-US" dirty="0">
                <a:hlinkClick r:id="rId3"/>
              </a:rPr>
              <a:t>https://github.com/cucuteled/2025-SZFM</a:t>
            </a:r>
            <a:endParaRPr lang="en-US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13844CC-AC0E-5096-9812-FBE86F556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6550" y="3122139"/>
            <a:ext cx="5758897" cy="27537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6103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>
            <a:extLst>
              <a:ext uri="{FF2B5EF4-FFF2-40B4-BE49-F238E27FC236}">
                <a16:creationId xmlns:a16="http://schemas.microsoft.com/office/drawing/2014/main" id="{AD60D2E4-D879-C0CC-CC18-F8AA16304F1F}"/>
              </a:ext>
            </a:extLst>
          </p:cNvPr>
          <p:cNvSpPr txBox="1"/>
          <p:nvPr/>
        </p:nvSpPr>
        <p:spPr>
          <a:xfrm>
            <a:off x="820132" y="1517714"/>
            <a:ext cx="527586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A felhasználók azonosítását JSON Web </a:t>
            </a:r>
            <a:r>
              <a:rPr lang="hu-HU" dirty="0" err="1"/>
              <a:t>Token</a:t>
            </a:r>
            <a:r>
              <a:rPr lang="hu-HU" dirty="0"/>
              <a:t> (JWT) segítségével végezzük.</a:t>
            </a:r>
            <a:endParaRPr lang="en-US" dirty="0"/>
          </a:p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Bejelentkezéskor a backend JWT </a:t>
            </a:r>
            <a:r>
              <a:rPr lang="hu-HU" dirty="0" err="1"/>
              <a:t>tokent</a:t>
            </a:r>
            <a:r>
              <a:rPr lang="hu-HU" dirty="0"/>
              <a:t> generál, amit HTTP-</a:t>
            </a:r>
            <a:r>
              <a:rPr lang="hu-HU" dirty="0" err="1"/>
              <a:t>only</a:t>
            </a:r>
            <a:r>
              <a:rPr lang="hu-HU" dirty="0"/>
              <a:t> </a:t>
            </a:r>
            <a:r>
              <a:rPr lang="hu-HU" dirty="0" err="1"/>
              <a:t>cookie</a:t>
            </a:r>
            <a:r>
              <a:rPr lang="hu-HU" dirty="0"/>
              <a:t>-ban tárolunk a kliens oldalon.</a:t>
            </a:r>
            <a:endParaRPr lang="en-US" dirty="0"/>
          </a:p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Minden későbbi kérésnél a szerver ellenőrzi a </a:t>
            </a:r>
            <a:r>
              <a:rPr lang="hu-HU" dirty="0" err="1"/>
              <a:t>token</a:t>
            </a:r>
            <a:r>
              <a:rPr lang="hu-HU" dirty="0"/>
              <a:t> érvényességét, így nincs szükség szerveroldali session kezelésre (</a:t>
            </a:r>
            <a:r>
              <a:rPr lang="hu-HU" dirty="0" err="1"/>
              <a:t>stateless</a:t>
            </a:r>
            <a:r>
              <a:rPr lang="hu-HU" dirty="0"/>
              <a:t> működés).</a:t>
            </a:r>
            <a:endParaRPr lang="en-US" dirty="0"/>
          </a:p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A </a:t>
            </a:r>
            <a:r>
              <a:rPr lang="hu-HU" dirty="0" err="1"/>
              <a:t>JwtAuthenticationFilter</a:t>
            </a:r>
            <a:r>
              <a:rPr lang="hu-HU" dirty="0"/>
              <a:t> a bejövő kéréseknél ellenőrzi a </a:t>
            </a:r>
            <a:r>
              <a:rPr lang="hu-HU" dirty="0" err="1"/>
              <a:t>cookie</a:t>
            </a:r>
            <a:r>
              <a:rPr lang="hu-HU" dirty="0"/>
              <a:t>-ban lévő </a:t>
            </a:r>
            <a:r>
              <a:rPr lang="hu-HU" dirty="0" err="1"/>
              <a:t>tokent</a:t>
            </a:r>
            <a:r>
              <a:rPr lang="hu-HU" dirty="0"/>
              <a:t>, és ha az érvényes, beállítja a felhasználói kontextust.</a:t>
            </a:r>
            <a:endParaRPr lang="en-US" dirty="0"/>
          </a:p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Kijelentkezéskor a szerver törli a JWT </a:t>
            </a:r>
            <a:r>
              <a:rPr lang="hu-HU" dirty="0" err="1"/>
              <a:t>cookie</a:t>
            </a:r>
            <a:r>
              <a:rPr lang="hu-HU" dirty="0"/>
              <a:t>-t, ezzel érvényteleníti a munkamenetet.</a:t>
            </a:r>
            <a:endParaRPr lang="en-US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6C01FDD9-3FE3-67DA-4434-3776F583A3ED}"/>
              </a:ext>
            </a:extLst>
          </p:cNvPr>
          <p:cNvSpPr txBox="1"/>
          <p:nvPr/>
        </p:nvSpPr>
        <p:spPr>
          <a:xfrm>
            <a:off x="2697637" y="723638"/>
            <a:ext cx="6796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Autentikáció</a:t>
            </a:r>
            <a:r>
              <a:rPr lang="en-US" sz="3200" dirty="0"/>
              <a:t> - JWT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CE1D2B73-8B96-9051-4EC4-D1B85FACACDC}"/>
              </a:ext>
            </a:extLst>
          </p:cNvPr>
          <p:cNvSpPr txBox="1"/>
          <p:nvPr/>
        </p:nvSpPr>
        <p:spPr>
          <a:xfrm>
            <a:off x="7083663" y="5824243"/>
            <a:ext cx="3261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JwtAuthenticationFilter</a:t>
            </a:r>
            <a:r>
              <a:rPr lang="en-US" dirty="0"/>
              <a:t> </a:t>
            </a:r>
            <a:r>
              <a:rPr lang="en-US" dirty="0" err="1"/>
              <a:t>kódrészlet</a:t>
            </a:r>
            <a:endParaRPr lang="en-US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B137BCDE-C2C0-F410-1B33-7ECD12965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295" y="1517714"/>
            <a:ext cx="4615950" cy="430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70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>
            <a:extLst>
              <a:ext uri="{FF2B5EF4-FFF2-40B4-BE49-F238E27FC236}">
                <a16:creationId xmlns:a16="http://schemas.microsoft.com/office/drawing/2014/main" id="{6C01FDD9-3FE3-67DA-4434-3776F583A3ED}"/>
              </a:ext>
            </a:extLst>
          </p:cNvPr>
          <p:cNvSpPr txBox="1"/>
          <p:nvPr/>
        </p:nvSpPr>
        <p:spPr>
          <a:xfrm>
            <a:off x="2697637" y="723638"/>
            <a:ext cx="6796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Autentikáció</a:t>
            </a:r>
            <a:r>
              <a:rPr lang="en-US" sz="3200" dirty="0"/>
              <a:t> - </a:t>
            </a:r>
            <a:r>
              <a:rPr lang="hu-HU" sz="3200" dirty="0"/>
              <a:t>GUI</a:t>
            </a:r>
            <a:endParaRPr lang="en-US" sz="3200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078" y="1785059"/>
            <a:ext cx="3266411" cy="3886742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025" y="1785059"/>
            <a:ext cx="5887272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0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63B26624-6937-51BC-48B1-90F925E47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319" y="1617291"/>
            <a:ext cx="6520293" cy="30783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3C55590E-3582-E710-73D6-764C8D88B30E}"/>
              </a:ext>
            </a:extLst>
          </p:cNvPr>
          <p:cNvSpPr txBox="1"/>
          <p:nvPr/>
        </p:nvSpPr>
        <p:spPr>
          <a:xfrm>
            <a:off x="3909856" y="970960"/>
            <a:ext cx="4372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Felhasználói</a:t>
            </a:r>
            <a:r>
              <a:rPr lang="en-US" sz="3600" dirty="0"/>
              <a:t> </a:t>
            </a:r>
            <a:r>
              <a:rPr lang="en-US" sz="3600" dirty="0" err="1"/>
              <a:t>beállítások</a:t>
            </a:r>
            <a:endParaRPr lang="en-US" sz="36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FFA28C42-C06F-6009-8F2E-5509FA2168AE}"/>
              </a:ext>
            </a:extLst>
          </p:cNvPr>
          <p:cNvSpPr txBox="1"/>
          <p:nvPr/>
        </p:nvSpPr>
        <p:spPr>
          <a:xfrm>
            <a:off x="980388" y="2055043"/>
            <a:ext cx="511561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Profil</a:t>
            </a:r>
            <a:r>
              <a:rPr lang="en-US" dirty="0"/>
              <a:t> </a:t>
            </a:r>
            <a:r>
              <a:rPr lang="en-US" dirty="0" err="1"/>
              <a:t>adatok</a:t>
            </a:r>
            <a:endParaRPr lang="en-US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Kupon</a:t>
            </a:r>
            <a:r>
              <a:rPr lang="en-US" dirty="0"/>
              <a:t> &amp; </a:t>
            </a:r>
            <a:r>
              <a:rPr lang="en-US" dirty="0" err="1"/>
              <a:t>Kreditek</a:t>
            </a:r>
            <a:endParaRPr lang="en-US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Rendeléseim</a:t>
            </a:r>
            <a:endParaRPr lang="en-US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Támogatás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segítségkérés</a:t>
            </a:r>
            <a:endParaRPr lang="en-US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Adatvédelem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biztonság</a:t>
            </a:r>
            <a:endParaRPr lang="en-US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Kijelentkezés</a:t>
            </a:r>
            <a:endParaRPr lang="en-US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Fiók </a:t>
            </a:r>
            <a:r>
              <a:rPr lang="en-US" dirty="0" err="1"/>
              <a:t>törlése</a:t>
            </a:r>
            <a:endParaRPr lang="en-US" dirty="0"/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724" y="4695658"/>
            <a:ext cx="5963482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56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20CCB99A-3D9F-BF1B-7752-30ED40B08A70}"/>
              </a:ext>
            </a:extLst>
          </p:cNvPr>
          <p:cNvSpPr txBox="1"/>
          <p:nvPr/>
        </p:nvSpPr>
        <p:spPr>
          <a:xfrm>
            <a:off x="4710331" y="1022808"/>
            <a:ext cx="2771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Étel kiválasztása</a:t>
            </a:r>
            <a:endParaRPr lang="en-US" sz="3200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D8DFA111-2152-934E-8F4F-F50B20CE3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749" y="2339807"/>
            <a:ext cx="4609620" cy="21783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DDC49CAE-DCFE-B487-414E-0F3513841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633" y="1714500"/>
            <a:ext cx="4373607" cy="3429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171256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kus">
  <a:themeElements>
    <a:clrScheme name="Organikus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ku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kus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245</TotalTime>
  <Words>635</Words>
  <Application>Microsoft Office PowerPoint</Application>
  <PresentationFormat>Szélesvásznú</PresentationFormat>
  <Paragraphs>78</Paragraphs>
  <Slides>17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17</vt:i4>
      </vt:variant>
    </vt:vector>
  </HeadingPairs>
  <TitlesOfParts>
    <vt:vector size="21" baseType="lpstr">
      <vt:lpstr>Aptos</vt:lpstr>
      <vt:lpstr>Arial</vt:lpstr>
      <vt:lpstr>Garamond</vt:lpstr>
      <vt:lpstr>Organikus</vt:lpstr>
      <vt:lpstr>2025 SZFM</vt:lpstr>
      <vt:lpstr>Elképzelés ötlet</vt:lpstr>
      <vt:lpstr>Tervezett első soros ötletek</vt:lpstr>
      <vt:lpstr>Kanban tábla - Trello</vt:lpstr>
      <vt:lpstr>GitHub Repository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2025 SZFM</dc:title>
  <dc:creator>-</dc:creator>
  <cp:lastModifiedBy>Hoszpodár Patrik</cp:lastModifiedBy>
  <cp:revision>23</cp:revision>
  <dcterms:created xsi:type="dcterms:W3CDTF">2025-10-02T11:39:06Z</dcterms:created>
  <dcterms:modified xsi:type="dcterms:W3CDTF">2025-10-15T08:22:00Z</dcterms:modified>
</cp:coreProperties>
</file>